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5" r:id="rId12"/>
  </p:sldIdLst>
  <p:sldSz cx="12192000" cy="6858000"/>
  <p:notesSz cx="9144000" cy="6858000"/>
  <p:embeddedFontLst>
    <p:embeddedFont>
      <p:font typeface="Nasalizatio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1D0"/>
    <a:srgbClr val="203864"/>
    <a:srgbClr val="111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h-t.mx/" TargetMode="External"/><Relationship Id="rId3" Type="http://schemas.openxmlformats.org/officeDocument/2006/relationships/hyperlink" Target="https://github.com/bigskysoftware/htmx" TargetMode="External"/><Relationship Id="rId2" Type="http://schemas.openxmlformats.org/officeDocument/2006/relationships/hyperlink" Target="https://www.htmx.org/" TargetMode="Externa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170" y="1682115"/>
            <a:ext cx="6999605" cy="2333625"/>
          </a:xfrm>
        </p:spPr>
        <p:txBody>
          <a:bodyPr>
            <a:normAutofit fontScale="90000"/>
          </a:bodyPr>
          <a:p>
            <a:r>
              <a:rPr lang="en-US" sz="9600" b="1">
                <a:solidFill>
                  <a:schemeClr val="bg1"/>
                </a:solidFill>
                <a:latin typeface="Nasalization" panose="020B0604020202020204" charset="0"/>
                <a:cs typeface="Nasalization" panose="020B0604020202020204" charset="0"/>
              </a:rPr>
              <a:t>&lt;</a:t>
            </a:r>
            <a:r>
              <a:rPr lang="en-US" sz="9600" b="1">
                <a:solidFill>
                  <a:srgbClr val="4A71D0"/>
                </a:solidFill>
                <a:latin typeface="Nasalization" panose="020B0604020202020204" charset="0"/>
                <a:cs typeface="Nasalization" panose="020B0604020202020204" charset="0"/>
              </a:rPr>
              <a:t>/</a:t>
            </a:r>
            <a:r>
              <a:rPr lang="en-US" sz="9600" b="1">
                <a:solidFill>
                  <a:schemeClr val="bg1"/>
                </a:solidFill>
                <a:latin typeface="Nasalization" panose="020B0604020202020204" charset="0"/>
                <a:cs typeface="Nasalization" panose="020B0604020202020204" charset="0"/>
              </a:rPr>
              <a:t>&gt;</a:t>
            </a:r>
            <a:r>
              <a:rPr lang="en-US" sz="9600" b="1">
                <a:latin typeface="Nasalization" panose="020B0604020202020204" charset="0"/>
                <a:cs typeface="Nasalization" panose="020B0604020202020204" charset="0"/>
              </a:rPr>
              <a:t> </a:t>
            </a:r>
            <a:r>
              <a:rPr lang="en-US" sz="9600" b="1">
                <a:solidFill>
                  <a:schemeClr val="bg1"/>
                </a:solidFill>
                <a:latin typeface="Nasalization" panose="020B0604020202020204" charset="0"/>
                <a:cs typeface="Nasalization" panose="020B0604020202020204" charset="0"/>
              </a:rPr>
              <a:t>htm</a:t>
            </a:r>
            <a:r>
              <a:rPr lang="en-US" sz="9600" b="1">
                <a:solidFill>
                  <a:srgbClr val="4A71D0"/>
                </a:solidFill>
                <a:latin typeface="Nasalization" panose="020B0604020202020204" charset="0"/>
                <a:cs typeface="Nasalization" panose="020B0604020202020204" charset="0"/>
              </a:rPr>
              <a:t>x           </a:t>
            </a:r>
            <a:br>
              <a:rPr lang="en-US" b="1">
                <a:solidFill>
                  <a:srgbClr val="4A71D0"/>
                </a:solidFill>
                <a:latin typeface="Nasalization" panose="020B0604020202020204" charset="0"/>
                <a:cs typeface="Nasalization" panose="020B0604020202020204" charset="0"/>
              </a:rPr>
            </a:br>
            <a:r>
              <a:rPr lang="en-US" b="1">
                <a:solidFill>
                  <a:schemeClr val="bg1"/>
                </a:solidFill>
                <a:latin typeface="Nasalization" panose="020B0604020202020204" charset="0"/>
                <a:cs typeface="Nasalization" panose="020B0604020202020204" charset="0"/>
              </a:rPr>
              <a:t>React.js Killer</a:t>
            </a:r>
            <a:endParaRPr lang="en-US" b="1">
              <a:solidFill>
                <a:schemeClr val="bg1"/>
              </a:solidFill>
              <a:latin typeface="Nasalization" panose="020B0604020202020204" charset="0"/>
              <a:cs typeface="Nasalization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3235"/>
            <a:ext cx="9144000" cy="731520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HTML Extension library that is saving Backend Developer Jobs. 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HTMX-a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0000">
            <a:off x="-2540" y="955675"/>
            <a:ext cx="3608070" cy="1376680"/>
          </a:xfrm>
          <a:prstGeom prst="rect">
            <a:avLst/>
          </a:prstGeom>
        </p:spPr>
      </p:pic>
      <p:pic>
        <p:nvPicPr>
          <p:cNvPr id="5" name="Picture 4" descr="No-Rea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831215"/>
            <a:ext cx="16256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05" y="1565910"/>
            <a:ext cx="6238240" cy="1325880"/>
          </a:xfrm>
        </p:spPr>
        <p:txBody>
          <a:bodyPr>
            <a:noAutofit/>
          </a:bodyPr>
          <a:p>
            <a:r>
              <a:rPr lang="en-US" sz="10000">
                <a:solidFill>
                  <a:schemeClr val="bg1"/>
                </a:solidFill>
              </a:rPr>
              <a:t>Thank you </a:t>
            </a:r>
            <a:endParaRPr lang="en-US" sz="100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460" y="3562350"/>
            <a:ext cx="4723765" cy="937260"/>
          </a:xfrm>
        </p:spPr>
        <p:txBody>
          <a:bodyPr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And Happy New Year to all.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400050"/>
            <a:ext cx="10515600" cy="1325563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Who am I?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80" y="1949450"/>
            <a:ext cx="5882005" cy="3700145"/>
          </a:xfrm>
        </p:spPr>
        <p:txBody>
          <a:bodyPr/>
          <a:p>
            <a:r>
              <a:rPr lang="en-US" sz="2000">
                <a:solidFill>
                  <a:schemeClr val="bg1"/>
                </a:solidFill>
              </a:rPr>
              <a:t>My name is </a:t>
            </a:r>
            <a:r>
              <a:rPr lang="en-US" sz="2000" u="sng">
                <a:solidFill>
                  <a:schemeClr val="bg1"/>
                </a:solidFill>
              </a:rPr>
              <a:t>Gambhir Sharma</a:t>
            </a:r>
            <a:r>
              <a:rPr lang="en-US" sz="2000">
                <a:solidFill>
                  <a:schemeClr val="bg1"/>
                </a:solidFill>
              </a:rPr>
              <a:t> and I am a Full Stack Developer. Currently, working with Repocraft.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Other than that I also make some content on Twitter (@gambhir_sharma).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And, during spend, most of my time flexing my Linux &amp; Neovim config.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Currently working on building some low-level CLI applications in Rust, and some plugins for NeoVim as side projects.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28" t="1673" r="1153"/>
          <a:stretch>
            <a:fillRect/>
          </a:stretch>
        </p:blipFill>
        <p:spPr>
          <a:xfrm>
            <a:off x="6512560" y="1207770"/>
            <a:ext cx="5257800" cy="4441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Inspiration for this talk: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2"/>
          <a:srcRect b="34871"/>
          <a:stretch>
            <a:fillRect/>
          </a:stretch>
        </p:blipFill>
        <p:spPr>
          <a:xfrm>
            <a:off x="838200" y="1251585"/>
            <a:ext cx="5870575" cy="5317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7759"/>
          <a:stretch>
            <a:fillRect/>
          </a:stretch>
        </p:blipFill>
        <p:spPr>
          <a:xfrm>
            <a:off x="6856730" y="5616575"/>
            <a:ext cx="4932045" cy="8394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65365" y="1449705"/>
            <a:ext cx="434784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bg1"/>
                </a:solidFill>
              </a:rPr>
              <a:t>I think JQuery was something that changed the whole JS ecosystem. It encouraged for ES6. Before it, JavaScript was not that powerful.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Then I thought will HTMX be doing the same things as jQuery did with web-dev? 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The Answer lines in the hypertext. Which we use to link pages to the fundamentals of websites. Will this hyper-media be powerful enough to make a modern web-app?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185"/>
            <a:ext cx="10515600" cy="955675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About htm</a:t>
            </a:r>
            <a:r>
              <a:rPr lang="en-US">
                <a:solidFill>
                  <a:srgbClr val="4A71D0"/>
                </a:solidFill>
              </a:rPr>
              <a:t>x </a:t>
            </a:r>
            <a:r>
              <a:rPr lang="en-US">
                <a:solidFill>
                  <a:schemeClr val="bg1"/>
                </a:solidFill>
              </a:rPr>
              <a:t>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422775"/>
          </a:xfrm>
        </p:spPr>
        <p:txBody>
          <a:bodyPr>
            <a:noAutofit/>
          </a:bodyPr>
          <a:p>
            <a:pPr>
              <a:lnSpc>
                <a:spcPct val="130000"/>
              </a:lnSpc>
            </a:pPr>
            <a:r>
              <a:rPr lang="en-US" sz="1900">
                <a:solidFill>
                  <a:schemeClr val="bg1"/>
                </a:solidFill>
              </a:rPr>
              <a:t>htmx is a library that allows you to access modern browser features directly from HTML, rather than using javascript.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900">
                <a:solidFill>
                  <a:schemeClr val="bg1"/>
                </a:solidFill>
              </a:rPr>
              <a:t>htmx gives you access to </a:t>
            </a:r>
            <a:r>
              <a:rPr lang="en-US" sz="1900" u="sng">
                <a:solidFill>
                  <a:schemeClr val="bg1"/>
                </a:solidFill>
              </a:rPr>
              <a:t>AJAX</a:t>
            </a:r>
            <a:r>
              <a:rPr lang="en-US" sz="1900">
                <a:solidFill>
                  <a:schemeClr val="bg1"/>
                </a:solidFill>
              </a:rPr>
              <a:t>, </a:t>
            </a:r>
            <a:r>
              <a:rPr lang="en-US" sz="1900" u="sng">
                <a:solidFill>
                  <a:schemeClr val="bg1"/>
                </a:solidFill>
              </a:rPr>
              <a:t>CSS Transitions</a:t>
            </a:r>
            <a:r>
              <a:rPr lang="en-US" sz="1900">
                <a:solidFill>
                  <a:schemeClr val="bg1"/>
                </a:solidFill>
              </a:rPr>
              <a:t>, </a:t>
            </a:r>
            <a:r>
              <a:rPr lang="en-US" sz="1900" u="sng">
                <a:solidFill>
                  <a:schemeClr val="bg1"/>
                </a:solidFill>
              </a:rPr>
              <a:t>WebSockets</a:t>
            </a:r>
            <a:r>
              <a:rPr lang="en-US" sz="1900">
                <a:solidFill>
                  <a:schemeClr val="bg1"/>
                </a:solidFill>
              </a:rPr>
              <a:t> and </a:t>
            </a:r>
            <a:r>
              <a:rPr lang="en-US" sz="1900" u="sng">
                <a:solidFill>
                  <a:schemeClr val="bg1"/>
                </a:solidFill>
              </a:rPr>
              <a:t>Server Sent Events</a:t>
            </a:r>
            <a:r>
              <a:rPr lang="en-US" sz="1900">
                <a:solidFill>
                  <a:schemeClr val="bg1"/>
                </a:solidFill>
              </a:rPr>
              <a:t> directly in HTML, using attributes, so you can build modern user interfaces with the simplicity and power of hypertext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900">
                <a:solidFill>
                  <a:schemeClr val="bg1"/>
                </a:solidFill>
              </a:rPr>
              <a:t>htmx is small (~14k min.gz’d), dependency-free, extendable, IE11 compatible &amp; has reduced code base sizes by 67% when compared with react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>
                <a:solidFill>
                  <a:schemeClr val="bg1"/>
                </a:solidFill>
              </a:rPr>
              <a:t>It stands for HTML eXtension.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>
                <a:solidFill>
                  <a:schemeClr val="bg1"/>
                </a:solidFill>
              </a:rPr>
              <a:t>First version was released on 2020 by Carson Gross.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>
                <a:solidFill>
                  <a:schemeClr val="bg1"/>
                </a:solidFill>
              </a:rPr>
              <a:t>Originally it was named intercooler.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>
                <a:solidFill>
                  <a:schemeClr val="bg1"/>
                </a:solidFill>
              </a:rPr>
              <a:t>You can check </a:t>
            </a:r>
            <a:r>
              <a:rPr lang="en-US" sz="1900">
                <a:solidFill>
                  <a:schemeClr val="bg1"/>
                </a:solidFill>
                <a:hlinkClick r:id="rId2" tooltip="" action="ppaction://hlinkfile"/>
              </a:rPr>
              <a:t>htmx.org</a:t>
            </a:r>
            <a:r>
              <a:rPr lang="en-US" sz="1900">
                <a:solidFill>
                  <a:schemeClr val="bg1"/>
                </a:solidFill>
              </a:rPr>
              <a:t>  and </a:t>
            </a:r>
            <a:r>
              <a:rPr lang="en-US" sz="1900">
                <a:solidFill>
                  <a:schemeClr val="bg1"/>
                </a:solidFill>
                <a:sym typeface="+mn-ea"/>
                <a:hlinkClick r:id="rId3" action="ppaction://hlinkfile"/>
              </a:rPr>
              <a:t>github/htmx</a:t>
            </a:r>
            <a:r>
              <a:rPr lang="en-US" sz="1900">
                <a:solidFill>
                  <a:schemeClr val="bg1"/>
                </a:solidFill>
              </a:rPr>
              <a:t> for more info.</a:t>
            </a:r>
            <a:endParaRPr lang="en-US" sz="19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>
                <a:solidFill>
                  <a:schemeClr val="bg1"/>
                </a:solidFill>
              </a:rPr>
              <a:t>If you are don’t want official docs then </a:t>
            </a:r>
            <a:r>
              <a:rPr lang="en-US" sz="1900">
                <a:solidFill>
                  <a:schemeClr val="bg1"/>
                </a:solidFill>
                <a:hlinkClick r:id="rId4" tooltip="" action="ppaction://hlinkfile"/>
              </a:rPr>
              <a:t>hyperdome</a:t>
            </a:r>
            <a:endParaRPr lang="en-US" sz="1900">
              <a:solidFill>
                <a:schemeClr val="bg1"/>
              </a:solidFill>
            </a:endParaRPr>
          </a:p>
          <a:p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836930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First look of htm</a:t>
            </a:r>
            <a:r>
              <a:rPr lang="en-US">
                <a:solidFill>
                  <a:srgbClr val="4A71D0"/>
                </a:solidFill>
              </a:rPr>
              <a:t>x</a:t>
            </a:r>
            <a:endParaRPr lang="en-US">
              <a:solidFill>
                <a:srgbClr val="4A71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2371090"/>
          </a:xfrm>
        </p:spPr>
        <p:txBody>
          <a:bodyPr/>
          <a:p>
            <a:r>
              <a:rPr lang="en-US" sz="2000">
                <a:solidFill>
                  <a:schemeClr val="bg1"/>
                </a:solidFill>
              </a:rPr>
              <a:t>Install using CDN, Download the min.js package or use npm install.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Use directly into existing HTML code. 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HTMX is implemented on 2 levels. Client side and Server side. 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Let's see first see the htmx on the client side. </a:t>
            </a:r>
            <a:endParaRPr lang="en-US" sz="200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ray-so-export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25" y="3597275"/>
            <a:ext cx="487299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080"/>
            <a:ext cx="10515600" cy="953770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Real power of htm</a:t>
            </a:r>
            <a:r>
              <a:rPr lang="en-US">
                <a:solidFill>
                  <a:srgbClr val="4A71D0"/>
                </a:solidFill>
              </a:rPr>
              <a:t>x</a:t>
            </a:r>
            <a:endParaRPr lang="en-US">
              <a:solidFill>
                <a:srgbClr val="4A71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1938655"/>
          </a:xfrm>
        </p:spPr>
        <p:txBody>
          <a:bodyPr>
            <a:normAutofit lnSpcReduction="10000"/>
          </a:bodyPr>
          <a:p>
            <a:r>
              <a:rPr lang="en-US" sz="2000">
                <a:solidFill>
                  <a:schemeClr val="bg1"/>
                </a:solidFill>
              </a:rPr>
              <a:t>HTMX is based on HATEOAS(Hyper-media as the engine of the application State. 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It extends the use case of hypertext. You can change any element of the webpage without reloading the whole page something like a SPA(Single Page Application) React.js.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Currently, HTML can not deal with the request-response cycle without JavaScript and JSON. But with HTMX we can get a response from the server without the need for JavaScript.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048000"/>
            <a:ext cx="4059555" cy="316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180" y="2954020"/>
            <a:ext cx="2495550" cy="3545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5995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Benifits of htm</a:t>
            </a:r>
            <a:r>
              <a:rPr lang="en-US">
                <a:solidFill>
                  <a:srgbClr val="4A71D0"/>
                </a:solidFill>
              </a:rPr>
              <a:t>x</a:t>
            </a:r>
            <a:endParaRPr lang="en-US">
              <a:solidFill>
                <a:srgbClr val="4A71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80" y="899795"/>
            <a:ext cx="11517630" cy="5057775"/>
          </a:xfrm>
        </p:spPr>
        <p:txBody>
          <a:bodyPr>
            <a:noAutofit/>
          </a:bodyPr>
          <a:p>
            <a:r>
              <a:rPr lang="en-US" sz="1900">
                <a:solidFill>
                  <a:schemeClr val="bg1"/>
                </a:solidFill>
              </a:rPr>
              <a:t>HTMX offers several benefits over traditional AJAX frameworks: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Simplicity: HTMX is a very simple framework to learn and use. It has a small API and a straightforward syntax.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Performance: HTMX is very performant. It uses a lightweight event-driven architecture that minimizes the number of DOM manipulations.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Extensibility: HTMX is very extensible. It can be easily integrated with other libraries and frameworks.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Cross-platform: HTMX works on all major browsers and platforms.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Here are some specific examples of how HTMX can be used to improve the user experience: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Lazy loading: HTMX can be used to lazy load content on a page. This can improve the performance of your page by reducing the amount of data that is loaded initially.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Infinite scrolling: HTMX can be used to implement infinite scrolling. This allows users to scroll through a list of items without having to click on a "next" button.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Real-time updates: HTMX can be used to implement real-time updates. This allows users to see changes to a page as they happen, without having to refresh the page.</a:t>
            </a:r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HTMX is a powerful tool that can be used to improve the user experience of your web applications. It is simple to learn and use, performant, extensible, and cross-platform.</a:t>
            </a:r>
            <a:endParaRPr lang="en-US" sz="1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85"/>
            <a:ext cx="10515600" cy="895350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htm</a:t>
            </a:r>
            <a:r>
              <a:rPr lang="en-US">
                <a:solidFill>
                  <a:srgbClr val="4A71D0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 is opposite of React.js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25" y="4275455"/>
            <a:ext cx="5819775" cy="2094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" y="4237990"/>
            <a:ext cx="5820410" cy="21697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27075" y="1265555"/>
            <a:ext cx="101314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HTMX real power is unlocked with the request response from the server.</a:t>
            </a:r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All the UI logic part of a website is also stored in the Server.</a:t>
            </a:r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HTMX is a great option for a backend developer who doesn’t want to learn complex UI library like React.js</a:t>
            </a:r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But React.js can do much more than htmx. It can save states, and break UI in components. </a:t>
            </a:r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So, In short, htmx is great if you don’t have any complex UI part. Like banking also it saves the data from getting manipulated by the user. 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220"/>
            <a:ext cx="10515600" cy="1325563"/>
          </a:xfrm>
        </p:spPr>
        <p:txBody>
          <a:bodyPr/>
          <a:p>
            <a:r>
              <a:rPr lang="en-US">
                <a:solidFill>
                  <a:schemeClr val="bg1"/>
                </a:solidFill>
              </a:rPr>
              <a:t>MEME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5" y="1287780"/>
            <a:ext cx="2001520" cy="204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05" y="1287780"/>
            <a:ext cx="2378075" cy="2712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20" y="1287780"/>
            <a:ext cx="3655695" cy="2040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405" y="1287780"/>
            <a:ext cx="2652395" cy="3944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" y="4284345"/>
            <a:ext cx="2040890" cy="2040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575" y="3794760"/>
            <a:ext cx="2487930" cy="2635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3988</Words>
  <Application>WPS Presentation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Nasalization</vt:lpstr>
      <vt:lpstr>Calibri</vt:lpstr>
      <vt:lpstr>Helvetica Neue</vt:lpstr>
      <vt:lpstr>Microsoft YaHei</vt:lpstr>
      <vt:lpstr>汉仪旗黑</vt:lpstr>
      <vt:lpstr>Arial Unicode MS</vt:lpstr>
      <vt:lpstr>Calibri Light</vt:lpstr>
      <vt:lpstr>宋体-简</vt:lpstr>
      <vt:lpstr>Office Theme</vt:lpstr>
      <vt:lpstr>&lt;/&gt; htmx            React.js Killer</vt:lpstr>
      <vt:lpstr>Who am I? </vt:lpstr>
      <vt:lpstr>Inspiration for this talk:</vt:lpstr>
      <vt:lpstr>About htmx :</vt:lpstr>
      <vt:lpstr>PowerPoint 演示文稿</vt:lpstr>
      <vt:lpstr>PowerPoint 演示文稿</vt:lpstr>
      <vt:lpstr>PowerPoint 演示文稿</vt:lpstr>
      <vt:lpstr>htmx is opposite of React.js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&lt;/&gt; htmx            React.js Killer</dc:title>
  <dc:creator>gambhirsharma</dc:creator>
  <cp:lastModifiedBy>gambhirsharma</cp:lastModifiedBy>
  <cp:revision>7</cp:revision>
  <dcterms:created xsi:type="dcterms:W3CDTF">2023-12-27T15:22:41Z</dcterms:created>
  <dcterms:modified xsi:type="dcterms:W3CDTF">2023-12-27T15:22:41Z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